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89" r:id="rId5"/>
    <p:sldId id="288" r:id="rId6"/>
    <p:sldId id="290" r:id="rId7"/>
    <p:sldId id="257" r:id="rId8"/>
    <p:sldId id="283" r:id="rId9"/>
    <p:sldId id="276" r:id="rId10"/>
    <p:sldId id="261" r:id="rId11"/>
    <p:sldId id="263" r:id="rId12"/>
    <p:sldId id="262" r:id="rId13"/>
    <p:sldId id="29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94" autoAdjust="0"/>
  </p:normalViewPr>
  <p:slideViewPr>
    <p:cSldViewPr snapToGrid="0">
      <p:cViewPr varScale="1">
        <p:scale>
          <a:sx n="95" d="100"/>
          <a:sy n="95" d="100"/>
        </p:scale>
        <p:origin x="163"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3/1/2024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06508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97441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3/1/2024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3/1/2024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3/1/2024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3/1/2024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000" i="1" kern="1200" cap="all"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p:txBody>
          <a:bodyPr/>
          <a:lstStyle/>
          <a:p>
            <a:r>
              <a:rPr lang="en-US" i="0" dirty="0">
                <a:latin typeface="Arial" panose="020B0604020202020204" pitchFamily="34" charset="0"/>
                <a:cs typeface="Arial" panose="020B0604020202020204" pitchFamily="34" charset="0"/>
              </a:rPr>
              <a:t>Silkworms</a:t>
            </a:r>
          </a:p>
        </p:txBody>
      </p:sp>
      <p:pic>
        <p:nvPicPr>
          <p:cNvPr id="7" name="Picture Placeholder 6">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161" r="18161"/>
          <a:stretch/>
        </p:blipFill>
        <p:spPr>
          <a:xfrm>
            <a:off x="5613199" y="0"/>
            <a:ext cx="6578801" cy="6894576"/>
          </a:xfrm>
        </p:spPr>
      </p:pic>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014E7B-8604-767A-4539-84B01F2B4508}"/>
              </a:ext>
            </a:extLst>
          </p:cNvPr>
          <p:cNvSpPr>
            <a:spLocks noGrp="1"/>
          </p:cNvSpPr>
          <p:nvPr>
            <p:ph type="ctrTitle"/>
          </p:nvPr>
        </p:nvSpPr>
        <p:spPr>
          <a:xfrm>
            <a:off x="857468" y="486137"/>
            <a:ext cx="5427584" cy="3599727"/>
          </a:xfrm>
        </p:spPr>
        <p:txBody>
          <a:bodyPr anchor="b">
            <a:normAutofit fontScale="90000"/>
          </a:bodyPr>
          <a:lstStyle/>
          <a:p>
            <a:r>
              <a:rPr lang="en-US" sz="2800" b="1" dirty="0"/>
              <a:t>Thank you for your attention and we hope you enjoy our presentation. </a:t>
            </a:r>
            <a:br>
              <a:rPr lang="en-US" sz="2800" b="1" dirty="0"/>
            </a:br>
            <a:endParaRPr lang="en-US" sz="2800" b="1" dirty="0"/>
          </a:p>
          <a:p>
            <a:r>
              <a:rPr lang="en-US" sz="2800" b="1" dirty="0"/>
              <a:t>Please feel free to ask any questions or leave any feedback. We appreciate your support and cooperation.</a:t>
            </a:r>
            <a:endParaRPr lang="en-US" sz="2800" dirty="0"/>
          </a:p>
        </p:txBody>
      </p:sp>
      <p:pic>
        <p:nvPicPr>
          <p:cNvPr id="5" name="Picture 4" descr="Different coloured question marks">
            <a:extLst>
              <a:ext uri="{FF2B5EF4-FFF2-40B4-BE49-F238E27FC236}">
                <a16:creationId xmlns:a16="http://schemas.microsoft.com/office/drawing/2014/main" id="{6B376A63-A37E-61FE-75AE-D6410DDA84B7}"/>
              </a:ext>
            </a:extLst>
          </p:cNvPr>
          <p:cNvPicPr>
            <a:picLocks noChangeAspect="1"/>
          </p:cNvPicPr>
          <p:nvPr/>
        </p:nvPicPr>
        <p:blipFill rotWithShape="1">
          <a:blip r:embed="rId2"/>
          <a:srcRect l="21470" r="24857" b="1"/>
          <a:stretch/>
        </p:blipFill>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a:noFill/>
        </p:spPr>
      </p:pic>
    </p:spTree>
    <p:extLst>
      <p:ext uri="{BB962C8B-B14F-4D97-AF65-F5344CB8AC3E}">
        <p14:creationId xmlns:p14="http://schemas.microsoft.com/office/powerpoint/2010/main" val="1880424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r>
              <a:rPr lang="en-US" i="0"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816316" y="620403"/>
            <a:ext cx="6537484" cy="5617193"/>
          </a:xfrm>
          <a:noFill/>
        </p:spPr>
        <p:txBody>
          <a:bodyPr anchor="ctr">
            <a:norm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Nanchong Silk History and Praise</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Life Cycle of a Silkworm</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Processing Procedure of Silk</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Our Business Motive</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Let's Have a Look at Our Website</a:t>
            </a:r>
          </a:p>
        </p:txBody>
      </p:sp>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women working in a factory&#10;&#10;Description automatically generated">
            <a:extLst>
              <a:ext uri="{FF2B5EF4-FFF2-40B4-BE49-F238E27FC236}">
                <a16:creationId xmlns:a16="http://schemas.microsoft.com/office/drawing/2014/main" id="{DB652495-D2A7-C3DD-F8EC-9B69FAE99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006" y="958175"/>
            <a:ext cx="5869021" cy="4679005"/>
          </a:xfrm>
          <a:prstGeom prst="rect">
            <a:avLst/>
          </a:prstGeom>
        </p:spPr>
      </p:pic>
      <p:pic>
        <p:nvPicPr>
          <p:cNvPr id="12" name="Picture 11" descr="A group of women working in a factory&#10;&#10;Description automatically generated">
            <a:extLst>
              <a:ext uri="{FF2B5EF4-FFF2-40B4-BE49-F238E27FC236}">
                <a16:creationId xmlns:a16="http://schemas.microsoft.com/office/drawing/2014/main" id="{8D117C72-74FF-5882-EF52-7B2462890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73" y="933855"/>
            <a:ext cx="5749047" cy="4679006"/>
          </a:xfrm>
          <a:prstGeom prst="rect">
            <a:avLst/>
          </a:prstGeom>
        </p:spPr>
      </p:pic>
    </p:spTree>
    <p:extLst>
      <p:ext uri="{BB962C8B-B14F-4D97-AF65-F5344CB8AC3E}">
        <p14:creationId xmlns:p14="http://schemas.microsoft.com/office/powerpoint/2010/main" val="3896283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hats on a red and gold surface&#10;&#10;Description automatically generated">
            <a:extLst>
              <a:ext uri="{FF2B5EF4-FFF2-40B4-BE49-F238E27FC236}">
                <a16:creationId xmlns:a16="http://schemas.microsoft.com/office/drawing/2014/main" id="{CD748FB9-9417-F964-37D7-C9D25263A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5549" y="2073095"/>
            <a:ext cx="5093028" cy="4570897"/>
          </a:xfrm>
          <a:prstGeom prst="rect">
            <a:avLst/>
          </a:prstGeom>
        </p:spPr>
      </p:pic>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373306" y="478021"/>
            <a:ext cx="9095874" cy="1488070"/>
          </a:xfrm>
          <a:noFill/>
        </p:spPr>
        <p:txBody>
          <a:bodyPr/>
          <a:lstStyle/>
          <a:p>
            <a:r>
              <a:rPr lang="en-US" i="0" dirty="0"/>
              <a:t>Nanchong Silk History and Praise</a:t>
            </a:r>
            <a:endParaRPr lang="en-US" dirty="0"/>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369652" y="2178312"/>
            <a:ext cx="6445874" cy="3696511"/>
          </a:xfrm>
          <a:noFill/>
        </p:spPr>
        <p:txBody>
          <a:bodyPr/>
          <a:lstStyle/>
          <a:p>
            <a:pPr marL="285750" indent="-285750" algn="l">
              <a:buFont typeface="Wingdings" panose="05000000000000000000" pitchFamily="2" charset="2"/>
              <a:buChar char="q"/>
            </a:pPr>
            <a:r>
              <a:rPr lang="en-US" sz="1400" dirty="0">
                <a:solidFill>
                  <a:schemeClr val="tx1"/>
                </a:solidFill>
                <a:latin typeface="Arial" panose="020B0604020202020204" pitchFamily="34" charset="0"/>
                <a:cs typeface="Arial" panose="020B0604020202020204" pitchFamily="34" charset="0"/>
              </a:rPr>
              <a:t>Nanchong is a city in the northeast of Sichuan province, China, and is famous for its silk industry.</a:t>
            </a:r>
          </a:p>
          <a:p>
            <a:pPr algn="l"/>
            <a:endParaRPr lang="en-US" sz="1400" dirty="0">
              <a:solidFill>
                <a:schemeClr val="tx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q"/>
            </a:pPr>
            <a:r>
              <a:rPr lang="en-US" sz="1400" dirty="0">
                <a:solidFill>
                  <a:schemeClr val="tx1"/>
                </a:solidFill>
                <a:latin typeface="Arial" panose="020B0604020202020204" pitchFamily="34" charset="0"/>
                <a:cs typeface="Arial" panose="020B0604020202020204" pitchFamily="34" charset="0"/>
              </a:rPr>
              <a:t>Nanchong silk has a long history that dates back to the Han Dynasty (202 BC - 220 AD), when it was a major silk production center in the southwest of China.</a:t>
            </a:r>
          </a:p>
          <a:p>
            <a:pPr algn="l"/>
            <a:endParaRPr lang="en-US" sz="1400" dirty="0">
              <a:solidFill>
                <a:schemeClr val="tx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q"/>
            </a:pPr>
            <a:r>
              <a:rPr lang="en-US" sz="1400" dirty="0">
                <a:solidFill>
                  <a:schemeClr val="tx1"/>
                </a:solidFill>
                <a:latin typeface="Arial" panose="020B0604020202020204" pitchFamily="34" charset="0"/>
                <a:cs typeface="Arial" panose="020B0604020202020204" pitchFamily="34" charset="0"/>
              </a:rPr>
              <a:t>Nanchong silk industry has a total output value of over 10 billion yuan and employs more than 300,000 people.</a:t>
            </a:r>
          </a:p>
          <a:p>
            <a:pPr algn="l"/>
            <a:endParaRPr lang="en-US" sz="1400" dirty="0">
              <a:solidFill>
                <a:schemeClr val="tx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q"/>
            </a:pPr>
            <a:r>
              <a:rPr lang="en-US" sz="1400" dirty="0">
                <a:solidFill>
                  <a:schemeClr val="tx1"/>
                </a:solidFill>
                <a:latin typeface="Arial" panose="020B0604020202020204" pitchFamily="34" charset="0"/>
                <a:cs typeface="Arial" panose="020B0604020202020204" pitchFamily="34" charset="0"/>
              </a:rPr>
              <a:t>Nanchong silk products are exported to more than 30 countries and regions, including the US, Japan, Europe, and Southeast Asia.</a:t>
            </a:r>
          </a:p>
          <a:p>
            <a:pPr algn="l"/>
            <a:endParaRPr lang="en-US" sz="1400" dirty="0">
              <a:solidFill>
                <a:schemeClr val="tx1"/>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q"/>
            </a:pPr>
            <a:r>
              <a:rPr lang="en-US" sz="1400" dirty="0">
                <a:solidFill>
                  <a:schemeClr val="tx1"/>
                </a:solidFill>
                <a:latin typeface="Arial" panose="020B0604020202020204" pitchFamily="34" charset="0"/>
                <a:cs typeface="Arial" panose="020B0604020202020204" pitchFamily="34" charset="0"/>
              </a:rPr>
              <a:t>Nanchong silk has won many awards and honors, such as the National Geographical Indication Product, the China Time-honored Brand, and the China Top Brand.</a:t>
            </a:r>
          </a:p>
        </p:txBody>
      </p:sp>
    </p:spTree>
    <p:extLst>
      <p:ext uri="{BB962C8B-B14F-4D97-AF65-F5344CB8AC3E}">
        <p14:creationId xmlns:p14="http://schemas.microsoft.com/office/powerpoint/2010/main" val="435195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389514" y="243191"/>
            <a:ext cx="5205839" cy="1527852"/>
          </a:xfrm>
          <a:noFill/>
        </p:spPr>
        <p:txBody>
          <a:bodyPr>
            <a:noAutofit/>
          </a:bodyPr>
          <a:lstStyle/>
          <a:p>
            <a:r>
              <a:rPr lang="en-US" i="0" dirty="0"/>
              <a:t>Life Cycle of a </a:t>
            </a:r>
            <a:r>
              <a:rPr lang="en-US" i="0" dirty="0" err="1"/>
              <a:t>SilkWorm</a:t>
            </a:r>
            <a:endParaRPr lang="en-US" dirty="0"/>
          </a:p>
        </p:txBody>
      </p:sp>
      <p:sp>
        <p:nvSpPr>
          <p:cNvPr id="6" name="Subtitle 2">
            <a:extLst>
              <a:ext uri="{FF2B5EF4-FFF2-40B4-BE49-F238E27FC236}">
                <a16:creationId xmlns:a16="http://schemas.microsoft.com/office/drawing/2014/main" id="{29AC8920-3252-00DF-C241-AFA29BBB19ED}"/>
              </a:ext>
            </a:extLst>
          </p:cNvPr>
          <p:cNvSpPr txBox="1">
            <a:spLocks/>
          </p:cNvSpPr>
          <p:nvPr/>
        </p:nvSpPr>
        <p:spPr>
          <a:xfrm>
            <a:off x="437743" y="2072601"/>
            <a:ext cx="7315201" cy="4454480"/>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cap="all" baseline="0">
                <a:solidFill>
                  <a:schemeClr val="accent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a:solidFill>
                  <a:schemeClr val="tx1"/>
                </a:solidFill>
                <a:latin typeface="Arial" panose="020B0604020202020204" pitchFamily="34" charset="0"/>
                <a:cs typeface="Arial" panose="020B0604020202020204" pitchFamily="34" charset="0"/>
              </a:rPr>
              <a:t>Here are five short points on each stage of the life cycle of a silk</a:t>
            </a:r>
          </a:p>
          <a:p>
            <a:r>
              <a:rPr lang="en-US" sz="1400" dirty="0">
                <a:solidFill>
                  <a:schemeClr val="tx1"/>
                </a:solidFill>
                <a:latin typeface="Arial" panose="020B0604020202020204" pitchFamily="34" charset="0"/>
                <a:cs typeface="Arial" panose="020B0604020202020204" pitchFamily="34" charset="0"/>
              </a:rPr>
              <a:t>worm:- </a:t>
            </a:r>
          </a:p>
          <a:p>
            <a:pPr marL="285750" indent="-285750">
              <a:buFont typeface="Wingdings" panose="05000000000000000000" pitchFamily="2" charset="2"/>
              <a:buChar char="q"/>
            </a:pPr>
            <a:r>
              <a:rPr lang="en-US" sz="1400" dirty="0">
                <a:solidFill>
                  <a:schemeClr val="tx1"/>
                </a:solidFill>
                <a:latin typeface="Arial" panose="020B0604020202020204" pitchFamily="34" charset="0"/>
                <a:cs typeface="Arial" panose="020B0604020202020204" pitchFamily="34" charset="0"/>
              </a:rPr>
              <a:t>Egg: The female silk moth lays hundreds of eggs, which are tiny, round, and yellowish. The eggs hatch into larvae after about two weeks.</a:t>
            </a:r>
          </a:p>
          <a:p>
            <a:pPr marL="285750" indent="-285750">
              <a:buFont typeface="Wingdings" panose="05000000000000000000" pitchFamily="2" charset="2"/>
              <a:buChar char="q"/>
            </a:pPr>
            <a:r>
              <a:rPr lang="en-US" sz="1400" dirty="0">
                <a:solidFill>
                  <a:schemeClr val="tx1"/>
                </a:solidFill>
                <a:latin typeface="Arial" panose="020B0604020202020204" pitchFamily="34" charset="0"/>
                <a:cs typeface="Arial" panose="020B0604020202020204" pitchFamily="34" charset="0"/>
              </a:rPr>
              <a:t>Larva: The larvae are also called silkworms. They feed on mulberry leaves and grow rapidly. They have a segmented body and a pair of spinnerets on their head.</a:t>
            </a:r>
          </a:p>
          <a:p>
            <a:pPr marL="285750" indent="-285750">
              <a:buFont typeface="Wingdings" panose="05000000000000000000" pitchFamily="2" charset="2"/>
              <a:buChar char="q"/>
            </a:pPr>
            <a:r>
              <a:rPr lang="en-US" sz="1400" dirty="0">
                <a:solidFill>
                  <a:schemeClr val="tx1"/>
                </a:solidFill>
                <a:latin typeface="Arial" panose="020B0604020202020204" pitchFamily="34" charset="0"/>
                <a:cs typeface="Arial" panose="020B0604020202020204" pitchFamily="34" charset="0"/>
              </a:rPr>
              <a:t>Cocoon: The silkworm spins a cocoon around itself by secreting a protein that hardens in the air. The cocoon is made of a single strand of silk that can be up to 1000 meters long.</a:t>
            </a:r>
          </a:p>
          <a:p>
            <a:pPr marL="285750" indent="-285750">
              <a:buFont typeface="Wingdings" panose="05000000000000000000" pitchFamily="2" charset="2"/>
              <a:buChar char="q"/>
            </a:pPr>
            <a:r>
              <a:rPr lang="en-US" sz="1400" dirty="0">
                <a:solidFill>
                  <a:schemeClr val="tx1"/>
                </a:solidFill>
                <a:latin typeface="Arial" panose="020B0604020202020204" pitchFamily="34" charset="0"/>
                <a:cs typeface="Arial" panose="020B0604020202020204" pitchFamily="34" charset="0"/>
              </a:rPr>
              <a:t>Pupa: The pupa is the stage where the silkworm transforms into an adult moth. It is enclosed inside the cocoon and undergoes metamorphosis. The pupa stage lasts for about two weeks.</a:t>
            </a:r>
          </a:p>
          <a:p>
            <a:pPr marL="285750" indent="-285750">
              <a:buFont typeface="Wingdings" panose="05000000000000000000" pitchFamily="2" charset="2"/>
              <a:buChar char="q"/>
            </a:pPr>
            <a:r>
              <a:rPr lang="en-US" sz="1400" dirty="0">
                <a:solidFill>
                  <a:schemeClr val="tx1"/>
                </a:solidFill>
                <a:latin typeface="Arial" panose="020B0604020202020204" pitchFamily="34" charset="0"/>
                <a:cs typeface="Arial" panose="020B0604020202020204" pitchFamily="34" charset="0"/>
              </a:rPr>
              <a:t>Moth: The moth is the final stage of the life cycle. It breaks out of the cocoon and mates. The female moth lays eggs and dies soon after, completing the cycle.</a:t>
            </a:r>
          </a:p>
          <a:p>
            <a:endParaRPr lang="en-US" sz="1400" b="0" dirty="0">
              <a:solidFill>
                <a:schemeClr val="tx1"/>
              </a:solidFill>
              <a:latin typeface="Arial" panose="020B0604020202020204" pitchFamily="34" charset="0"/>
              <a:cs typeface="Arial" panose="020B0604020202020204" pitchFamily="34" charset="0"/>
            </a:endParaRPr>
          </a:p>
        </p:txBody>
      </p:sp>
      <p:pic>
        <p:nvPicPr>
          <p:cNvPr id="10" name="Picture 9" descr="A poster of a life cycle&#10;&#10;Description automatically generated">
            <a:extLst>
              <a:ext uri="{FF2B5EF4-FFF2-40B4-BE49-F238E27FC236}">
                <a16:creationId xmlns:a16="http://schemas.microsoft.com/office/drawing/2014/main" id="{DBB0DB60-DC47-B66E-EA61-F49B9B0F5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944" y="106516"/>
            <a:ext cx="4301944" cy="6644967"/>
          </a:xfrm>
          <a:prstGeom prst="rect">
            <a:avLst/>
          </a:prstGeom>
        </p:spPr>
      </p:pic>
    </p:spTree>
    <p:extLst>
      <p:ext uri="{BB962C8B-B14F-4D97-AF65-F5344CB8AC3E}">
        <p14:creationId xmlns:p14="http://schemas.microsoft.com/office/powerpoint/2010/main" val="4242039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524000" y="1286611"/>
            <a:ext cx="9144000" cy="1393809"/>
          </a:xfrm>
        </p:spPr>
        <p:txBody>
          <a:bodyPr anchor="b">
            <a:normAutofit/>
          </a:bodyPr>
          <a:lstStyle/>
          <a:p>
            <a:r>
              <a:rPr lang="en-US" i="0" dirty="0"/>
              <a:t>Processing Procedure of Silk</a:t>
            </a:r>
          </a:p>
        </p:txBody>
      </p:sp>
      <p:pic>
        <p:nvPicPr>
          <p:cNvPr id="6" name="Picture 5" descr="A machine with a roll of white material&#10;&#10;Description automatically generated">
            <a:extLst>
              <a:ext uri="{FF2B5EF4-FFF2-40B4-BE49-F238E27FC236}">
                <a16:creationId xmlns:a16="http://schemas.microsoft.com/office/drawing/2014/main" id="{790CA6D1-7EE6-E589-3559-6B9A67DC3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57" y="3465096"/>
            <a:ext cx="10852485" cy="3392904"/>
          </a:xfrm>
          <a:prstGeom prst="rect">
            <a:avLst/>
          </a:prstGeom>
        </p:spPr>
      </p:pic>
    </p:spTree>
    <p:extLst>
      <p:ext uri="{BB962C8B-B14F-4D97-AF65-F5344CB8AC3E}">
        <p14:creationId xmlns:p14="http://schemas.microsoft.com/office/powerpoint/2010/main" val="821088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5061285" y="621374"/>
            <a:ext cx="6251587" cy="5249779"/>
          </a:xfrm>
          <a:noFill/>
        </p:spPr>
        <p:txBody>
          <a:bodyPr vert="horz" lIns="91440" tIns="45720" rIns="91440" bIns="45720" rtlCol="0" anchor="t">
            <a:normAutofit/>
          </a:bodyPr>
          <a:lstStyle/>
          <a:p>
            <a:pPr>
              <a:buFont typeface="Wingdings" panose="05000000000000000000" pitchFamily="2" charset="2"/>
              <a:buChar char="q"/>
            </a:pPr>
            <a:r>
              <a:rPr lang="en-US" b="1" dirty="0">
                <a:latin typeface="Arial" panose="020B0604020202020204" pitchFamily="34" charset="0"/>
                <a:cs typeface="Arial" panose="020B0604020202020204" pitchFamily="34" charset="0"/>
              </a:rPr>
              <a:t> The processing of silk involves extracting the silk threads from the cocoons and turning them into silk fabric.</a:t>
            </a:r>
          </a:p>
          <a:p>
            <a:pPr>
              <a:buFont typeface="Wingdings" panose="05000000000000000000" pitchFamily="2" charset="2"/>
              <a:buChar char="q"/>
            </a:pPr>
            <a:r>
              <a:rPr lang="en-US" b="1" dirty="0">
                <a:latin typeface="Arial" panose="020B0604020202020204" pitchFamily="34" charset="0"/>
                <a:cs typeface="Arial" panose="020B0604020202020204" pitchFamily="34" charset="0"/>
              </a:rPr>
              <a:t> The cocoons are first sorted by size, color, and shape. Then they are boiled in water to soften and dissolve the gum that holds them together. This also kills the pupa inside the cocoon.</a:t>
            </a:r>
          </a:p>
          <a:p>
            <a:pPr>
              <a:buFont typeface="Wingdings" panose="05000000000000000000" pitchFamily="2" charset="2"/>
              <a:buChar char="q"/>
            </a:pPr>
            <a:r>
              <a:rPr lang="en-US" b="1" dirty="0">
                <a:latin typeface="Arial" panose="020B0604020202020204" pitchFamily="34" charset="0"/>
                <a:cs typeface="Arial" panose="020B0604020202020204" pitchFamily="34" charset="0"/>
              </a:rPr>
              <a:t> The silk threads are then reeled from the cocoons by using a special device that unwinds the fibers and forms them into skeins. The skeins are washed, dried, and graded according to their quality.</a:t>
            </a:r>
          </a:p>
          <a:p>
            <a:pPr>
              <a:buFont typeface="Wingdings" panose="05000000000000000000" pitchFamily="2" charset="2"/>
              <a:buChar char="q"/>
            </a:pPr>
            <a:r>
              <a:rPr lang="en-US" b="1" dirty="0">
                <a:latin typeface="Arial" panose="020B0604020202020204" pitchFamily="34" charset="0"/>
                <a:cs typeface="Arial" panose="020B0604020202020204" pitchFamily="34" charset="0"/>
              </a:rPr>
              <a:t> The silk threads are then spun, dyed, woven, and finished to create different types of silk fabric, such as satin, chiffon, brocade, and jacquard. The silk fabric is then cut, sewn, and decorated to make various silk products.</a:t>
            </a:r>
          </a:p>
        </p:txBody>
      </p:sp>
      <p:pic>
        <p:nvPicPr>
          <p:cNvPr id="9" name="Picture 8" descr="A person's hand touching a piece of fabric&#10;&#10;Description automatically generated">
            <a:extLst>
              <a:ext uri="{FF2B5EF4-FFF2-40B4-BE49-F238E27FC236}">
                <a16:creationId xmlns:a16="http://schemas.microsoft.com/office/drawing/2014/main" id="{F5925A86-5AB5-A7C5-8C36-F05F98DC0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12" y="621374"/>
            <a:ext cx="4660230" cy="5193631"/>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693820" y="385010"/>
            <a:ext cx="6645965" cy="872541"/>
          </a:xfrm>
          <a:noFill/>
        </p:spPr>
        <p:txBody>
          <a:bodyPr/>
          <a:lstStyle/>
          <a:p>
            <a:r>
              <a:rPr lang="en-US" i="0" dirty="0"/>
              <a:t>Our Business Motive</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481264" y="1622676"/>
            <a:ext cx="5622756" cy="4850314"/>
          </a:xfrm>
          <a:noFill/>
        </p:spPr>
        <p:txBody>
          <a:bodyPr vert="horz" lIns="91440" tIns="45720" rIns="91440" bIns="45720" rtlCol="0" anchor="t">
            <a:normAutofit/>
          </a:bodyPr>
          <a:lstStyle/>
          <a:p>
            <a:pPr marL="285750" indent="-285750">
              <a:buFont typeface="Wingdings" panose="05000000000000000000" pitchFamily="2" charset="2"/>
              <a:buChar char="q"/>
            </a:pPr>
            <a:r>
              <a:rPr lang="en-US" sz="1600" b="1" dirty="0">
                <a:latin typeface="Arial" panose="020B0604020202020204" pitchFamily="34" charset="0"/>
                <a:cs typeface="Arial" panose="020B0604020202020204" pitchFamily="34" charset="0"/>
              </a:rPr>
              <a:t>Our business motive is to spread Nanchong silk culture all over the world and express Chinese culture through our silk products.</a:t>
            </a:r>
          </a:p>
          <a:p>
            <a:pPr marL="285750" indent="-285750">
              <a:buFont typeface="Wingdings" panose="05000000000000000000" pitchFamily="2" charset="2"/>
              <a:buChar char="q"/>
            </a:pPr>
            <a:r>
              <a:rPr lang="en-US" sz="1600" b="1" dirty="0">
                <a:latin typeface="Arial" panose="020B0604020202020204" pitchFamily="34" charset="0"/>
                <a:cs typeface="Arial" panose="020B0604020202020204" pitchFamily="34" charset="0"/>
              </a:rPr>
              <a:t>We have a partnership with Nanchong Silk Thread Creator, a leading silk manufacturer in China that produces high-quality silk threads and fabrics.</a:t>
            </a:r>
          </a:p>
          <a:p>
            <a:pPr marL="285750" indent="-285750">
              <a:buFont typeface="Wingdings" panose="05000000000000000000" pitchFamily="2" charset="2"/>
              <a:buChar char="q"/>
            </a:pPr>
            <a:r>
              <a:rPr lang="en-US" sz="1600" b="1" dirty="0">
                <a:latin typeface="Arial" panose="020B0604020202020204" pitchFamily="34" charset="0"/>
                <a:cs typeface="Arial" panose="020B0604020202020204" pitchFamily="34" charset="0"/>
              </a:rPr>
              <a:t>We also make Chinese traditional silk cloth, such as cheongsams, tang suits, and silk scarves, that showcase the beauty and elegance of Chinese silk art.</a:t>
            </a:r>
          </a:p>
          <a:p>
            <a:pPr marL="285750" indent="-285750">
              <a:buFont typeface="Wingdings" panose="05000000000000000000" pitchFamily="2" charset="2"/>
              <a:buChar char="q"/>
            </a:pPr>
            <a:r>
              <a:rPr lang="en-US" sz="1600" b="1" dirty="0">
                <a:latin typeface="Arial" panose="020B0604020202020204" pitchFamily="34" charset="0"/>
                <a:cs typeface="Arial" panose="020B0604020202020204" pitchFamily="34" charset="0"/>
              </a:rPr>
              <a:t>We aim to promote Nanchong silk as a symbol of Chinese heritage, innovation, and fashion, and to share its value and charm with global customers.</a:t>
            </a:r>
          </a:p>
        </p:txBody>
      </p:sp>
      <p:pic>
        <p:nvPicPr>
          <p:cNvPr id="7" name="Picture 6">
            <a:extLst>
              <a:ext uri="{FF2B5EF4-FFF2-40B4-BE49-F238E27FC236}">
                <a16:creationId xmlns:a16="http://schemas.microsoft.com/office/drawing/2014/main" id="{824F1421-6182-D7F3-E195-674DA5ADF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106" y="637807"/>
            <a:ext cx="6055894" cy="4952867"/>
          </a:xfrm>
          <a:prstGeom prst="rect">
            <a:avLst/>
          </a:prstGeom>
        </p:spPr>
      </p:pic>
    </p:spTree>
    <p:extLst>
      <p:ext uri="{BB962C8B-B14F-4D97-AF65-F5344CB8AC3E}">
        <p14:creationId xmlns:p14="http://schemas.microsoft.com/office/powerpoint/2010/main" val="273724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E216B41-380B-7B47-93AA-88B1454A4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73" y="1171074"/>
            <a:ext cx="5878397" cy="4905650"/>
          </a:xfrm>
          <a:prstGeom prst="rect">
            <a:avLst/>
          </a:prstGeom>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6209330" y="894064"/>
            <a:ext cx="5016172" cy="1590719"/>
          </a:xfrm>
          <a:noFill/>
        </p:spPr>
        <p:txBody>
          <a:bodyPr anchor="b"/>
          <a:lstStyle/>
          <a:p>
            <a:r>
              <a:rPr lang="en-US" i="0" dirty="0"/>
              <a:t>Let's Have a Look at Our Website</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5181599" y="3015916"/>
            <a:ext cx="6713621" cy="3118543"/>
          </a:xfrm>
          <a:noFill/>
        </p:spPr>
        <p:txBody>
          <a:bodyPr anchor="t">
            <a:normAutofit/>
          </a:bodyPr>
          <a:lstStyle/>
          <a:p>
            <a:pPr marL="285750" indent="-285750">
              <a:buFont typeface="Wingdings" panose="05000000000000000000" pitchFamily="2" charset="2"/>
              <a:buChar char="q"/>
            </a:pPr>
            <a:r>
              <a:rPr lang="en-US" b="1" dirty="0">
                <a:latin typeface="Arial" panose="020B0604020202020204" pitchFamily="34" charset="0"/>
                <a:cs typeface="Arial" panose="020B0604020202020204" pitchFamily="34" charset="0"/>
              </a:rPr>
              <a:t>If you are interested in learning more about Nanchong silk and our products, please visit our website: </a:t>
            </a:r>
            <a:r>
              <a:rPr lang="en-US" b="1" dirty="0" err="1">
                <a:latin typeface="Arial" panose="020B0604020202020204" pitchFamily="34" charset="0"/>
                <a:cs typeface="Arial" panose="020B0604020202020204" pitchFamily="34" charset="0"/>
              </a:rPr>
              <a:t>SilkWorms</a:t>
            </a: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b="1" dirty="0">
                <a:latin typeface="Arial" panose="020B0604020202020204" pitchFamily="34" charset="0"/>
                <a:cs typeface="Arial" panose="020B0604020202020204" pitchFamily="34" charset="0"/>
              </a:rPr>
              <a:t>On our website, you can find more information about our history, vision, and mission, as well as our product catalog and contact details.</a:t>
            </a:r>
          </a:p>
          <a:p>
            <a:pPr marL="285750" indent="-285750">
              <a:buFont typeface="Wingdings" panose="05000000000000000000" pitchFamily="2" charset="2"/>
              <a:buChar char="q"/>
            </a:pPr>
            <a:r>
              <a:rPr lang="en-US" b="1" dirty="0">
                <a:latin typeface="Arial" panose="020B0604020202020204" pitchFamily="34" charset="0"/>
                <a:cs typeface="Arial" panose="020B0604020202020204" pitchFamily="34" charset="0"/>
              </a:rPr>
              <a:t>You can also order our products online and enjoy our fast and secure delivery service. We offer a variety of payment methods and a 30-day return policy.</a:t>
            </a:r>
          </a:p>
          <a:p>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0802199"/>
      </p:ext>
    </p:extLst>
  </p:cSld>
  <p:clrMapOvr>
    <a:masterClrMapping/>
  </p:clrMapOvr>
</p:sld>
</file>

<file path=ppt/theme/theme1.xml><?xml version="1.0" encoding="utf-8"?>
<a:theme xmlns:a="http://schemas.openxmlformats.org/drawingml/2006/main" name="AngleLinesVTI">
  <a:themeElements>
    <a:clrScheme name="Custom 43">
      <a:dk1>
        <a:srgbClr val="000000"/>
      </a:dk1>
      <a:lt1>
        <a:srgbClr val="FFFFFF"/>
      </a:lt1>
      <a:dk2>
        <a:srgbClr val="EFEBEB"/>
      </a:dk2>
      <a:lt2>
        <a:srgbClr val="E8E8E8"/>
      </a:lt2>
      <a:accent1>
        <a:srgbClr val="001D2E"/>
      </a:accent1>
      <a:accent2>
        <a:srgbClr val="145766"/>
      </a:accent2>
      <a:accent3>
        <a:srgbClr val="B99B9F"/>
      </a:accent3>
      <a:accent4>
        <a:srgbClr val="A47930"/>
      </a:accent4>
      <a:accent5>
        <a:srgbClr val="0C577C"/>
      </a:accent5>
      <a:accent6>
        <a:srgbClr val="CC836D"/>
      </a:accent6>
      <a:hlink>
        <a:srgbClr val="467886"/>
      </a:hlink>
      <a:folHlink>
        <a:srgbClr val="96607D"/>
      </a:folHlink>
    </a:clrScheme>
    <a:fontScheme name="Custom 98">
      <a:majorFont>
        <a:latin typeface="Walbaum Display Light"/>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ngle lines design_Win32_SL_V15" id="{7EDC6EF7-8AD3-4A22-B09A-9C2D96F216F8}" vid="{B0E828C9-6219-42BF-B63C-156B68E5CC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{DC8A9397-4580-470A-9255-E4686E9D1D5D}tf22797433_win32</Template>
  <TotalTime>72</TotalTime>
  <Words>738</Words>
  <Application>Microsoft Office PowerPoint</Application>
  <PresentationFormat>Widescreen</PresentationFormat>
  <Paragraphs>49</Paragraphs>
  <Slides>10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Calibri</vt:lpstr>
      <vt:lpstr>Univers Light</vt:lpstr>
      <vt:lpstr>Walbaum Display Light</vt:lpstr>
      <vt:lpstr>Wingdings</vt:lpstr>
      <vt:lpstr>AngleLinesVTI</vt:lpstr>
      <vt:lpstr>Silkworms</vt:lpstr>
      <vt:lpstr>AGENDA</vt:lpstr>
      <vt:lpstr>PowerPoint Presentation</vt:lpstr>
      <vt:lpstr>Nanchong Silk History and Praise</vt:lpstr>
      <vt:lpstr>Life Cycle of a SilkWorm</vt:lpstr>
      <vt:lpstr>Processing Procedure of Silk</vt:lpstr>
      <vt:lpstr>PowerPoint Presentation</vt:lpstr>
      <vt:lpstr>Our Business Motive</vt:lpstr>
      <vt:lpstr>Let's Have a Look at Our Website</vt:lpstr>
      <vt:lpstr>Thank you for your attention and we hope you enjoy our presentation.   Please feel free to ask any questions or leave any feedback. We appreciate your support and cooperation.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SilkWOrms</dc:title>
  <dc:creator>admin</dc:creator>
  <cp:lastModifiedBy>admin</cp:lastModifiedBy>
  <cp:revision>2</cp:revision>
  <dcterms:created xsi:type="dcterms:W3CDTF">2024-03-01T12:55:45Z</dcterms:created>
  <dcterms:modified xsi:type="dcterms:W3CDTF">2024-03-01T15:51:09Z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